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59" r:id="rId2"/>
    <p:sldId id="256" r:id="rId3"/>
    <p:sldId id="257" r:id="rId4"/>
    <p:sldId id="260" r:id="rId5"/>
    <p:sldId id="261" r:id="rId6"/>
    <p:sldId id="258" r:id="rId7"/>
    <p:sldId id="269" r:id="rId8"/>
    <p:sldId id="277" r:id="rId9"/>
    <p:sldId id="278" r:id="rId10"/>
    <p:sldId id="279" r:id="rId11"/>
    <p:sldId id="280" r:id="rId12"/>
    <p:sldId id="281" r:id="rId13"/>
    <p:sldId id="282" r:id="rId14"/>
    <p:sldId id="283" r:id="rId15"/>
    <p:sldId id="284" r:id="rId16"/>
    <p:sldId id="275" r:id="rId17"/>
    <p:sldId id="263" r:id="rId18"/>
    <p:sldId id="2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82" d="100"/>
          <a:sy n="82" d="100"/>
        </p:scale>
        <p:origin x="6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Thanh Binh 20223683" userId="48642777-9663-45d3-be85-cf3d925f70d1" providerId="ADAL" clId="{474D1FBA-324C-491E-A9EA-C34317217982}"/>
    <pc:docChg chg="modSld">
      <pc:chgData name="Phan Thanh Binh 20223683" userId="48642777-9663-45d3-be85-cf3d925f70d1" providerId="ADAL" clId="{474D1FBA-324C-491E-A9EA-C34317217982}" dt="2024-12-26T18:57:19.829" v="109" actId="20577"/>
      <pc:docMkLst>
        <pc:docMk/>
      </pc:docMkLst>
      <pc:sldChg chg="modSp mod">
        <pc:chgData name="Phan Thanh Binh 20223683" userId="48642777-9663-45d3-be85-cf3d925f70d1" providerId="ADAL" clId="{474D1FBA-324C-491E-A9EA-C34317217982}" dt="2024-12-26T18:53:23.383" v="80" actId="20577"/>
        <pc:sldMkLst>
          <pc:docMk/>
          <pc:sldMk cId="64084651" sldId="261"/>
        </pc:sldMkLst>
        <pc:spChg chg="mod">
          <ac:chgData name="Phan Thanh Binh 20223683" userId="48642777-9663-45d3-be85-cf3d925f70d1" providerId="ADAL" clId="{474D1FBA-324C-491E-A9EA-C34317217982}" dt="2024-12-26T18:53:23.383" v="80" actId="20577"/>
          <ac:spMkLst>
            <pc:docMk/>
            <pc:sldMk cId="64084651" sldId="261"/>
            <ac:spMk id="3" creationId="{C8196C5E-7B93-4E81-B617-CD97C06D6032}"/>
          </ac:spMkLst>
        </pc:spChg>
      </pc:sldChg>
      <pc:sldChg chg="modSp mod">
        <pc:chgData name="Phan Thanh Binh 20223683" userId="48642777-9663-45d3-be85-cf3d925f70d1" providerId="ADAL" clId="{474D1FBA-324C-491E-A9EA-C34317217982}" dt="2024-12-26T18:57:19.829" v="109" actId="20577"/>
        <pc:sldMkLst>
          <pc:docMk/>
          <pc:sldMk cId="3123487177" sldId="275"/>
        </pc:sldMkLst>
        <pc:spChg chg="mod">
          <ac:chgData name="Phan Thanh Binh 20223683" userId="48642777-9663-45d3-be85-cf3d925f70d1" providerId="ADAL" clId="{474D1FBA-324C-491E-A9EA-C34317217982}" dt="2024-12-26T18:57:19.829" v="109" actId="20577"/>
          <ac:spMkLst>
            <pc:docMk/>
            <pc:sldMk cId="3123487177" sldId="275"/>
            <ac:spMk id="4" creationId="{6345BBF8-B1C8-B3D2-E92E-6E6776C671F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12/28/2024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12/28/2024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12/28/2024</a:t>
            </a:fld>
            <a:endParaRPr lang="en-US" dirty="0"/>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12/28/2024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12/28/2024</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12/28/2024</a:t>
            </a:fld>
            <a:endParaRPr lang="en-US" dirty="0"/>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12/28/2024</a:t>
            </a:fld>
            <a:endParaRPr lang="en-US" dirty="0"/>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12/28/2024</a:t>
            </a:fld>
            <a:endParaRPr lang="en-US" dirty="0"/>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12/28/2024</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12/28/2024</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12/28/2024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12/28/2024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12/28/2024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4FDDDC9D-1212-EB9B-D112-34F2A401094A}"/>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3" name="Tiêu đề 2">
            <a:extLst>
              <a:ext uri="{FF2B5EF4-FFF2-40B4-BE49-F238E27FC236}">
                <a16:creationId xmlns:a16="http://schemas.microsoft.com/office/drawing/2014/main" id="{843603FA-3F59-C0D3-9FE5-5E0029B34C56}"/>
              </a:ext>
            </a:extLst>
          </p:cNvPr>
          <p:cNvSpPr>
            <a:spLocks noGrp="1"/>
          </p:cNvSpPr>
          <p:nvPr>
            <p:ph type="title"/>
          </p:nvPr>
        </p:nvSpPr>
        <p:spPr/>
        <p:txBody>
          <a:bodyPr/>
          <a:lstStyle/>
          <a:p>
            <a:r>
              <a:rPr lang="vi-VN" dirty="0"/>
              <a:t>3.Phương pháp giải quyết</a:t>
            </a:r>
          </a:p>
        </p:txBody>
      </p:sp>
      <p:sp>
        <p:nvSpPr>
          <p:cNvPr id="4" name="Chỗ dành sẵn cho Biểu đồ 3">
            <a:extLst>
              <a:ext uri="{FF2B5EF4-FFF2-40B4-BE49-F238E27FC236}">
                <a16:creationId xmlns:a16="http://schemas.microsoft.com/office/drawing/2014/main" id="{7462F18F-DA83-0A37-D4E6-73AA769F6BE1}"/>
              </a:ext>
            </a:extLst>
          </p:cNvPr>
          <p:cNvSpPr>
            <a:spLocks noGrp="1"/>
          </p:cNvSpPr>
          <p:nvPr>
            <p:ph type="chart" sz="quarter" idx="13"/>
          </p:nvPr>
        </p:nvSpPr>
        <p:spPr>
          <a:xfrm>
            <a:off x="338735" y="1406525"/>
            <a:ext cx="11514527" cy="4670425"/>
          </a:xfrm>
        </p:spPr>
        <p:txBody>
          <a:bodyPr/>
          <a:lstStyle/>
          <a:p>
            <a:pPr marL="0" indent="0">
              <a:buNone/>
            </a:pPr>
            <a:r>
              <a:rPr lang="vi-VN" sz="1600" b="1" dirty="0"/>
              <a:t>7. Nhập liệu an toàn (</a:t>
            </a:r>
            <a:r>
              <a:rPr lang="vi-VN" sz="1600" b="1" dirty="0" err="1"/>
              <a:t>safeInputInt</a:t>
            </a:r>
            <a:r>
              <a:rPr lang="vi-VN" sz="1600" b="1" dirty="0"/>
              <a:t>):</a:t>
            </a:r>
          </a:p>
          <a:p>
            <a:r>
              <a:rPr lang="vi-VN" sz="1600" dirty="0"/>
              <a:t> Nhận vào một thông báo để hiển thị.</a:t>
            </a:r>
          </a:p>
          <a:p>
            <a:r>
              <a:rPr lang="vi-VN" sz="1600" dirty="0"/>
              <a:t> Trong vòng lặp:</a:t>
            </a:r>
          </a:p>
          <a:p>
            <a:r>
              <a:rPr lang="vi-VN" sz="1600" dirty="0"/>
              <a:t>   - Yêu cầu người dùng nhập một số nguyên.</a:t>
            </a:r>
          </a:p>
          <a:p>
            <a:r>
              <a:rPr lang="vi-VN" sz="1600" dirty="0"/>
              <a:t>   - Kiểm tra xem việc nhập liệu có thất bại không.</a:t>
            </a:r>
          </a:p>
          <a:p>
            <a:r>
              <a:rPr lang="vi-VN" sz="1600" dirty="0"/>
              <a:t>   - Nếu thất bại, xóa lỗi và yêu cầu nhập lại.</a:t>
            </a:r>
          </a:p>
          <a:p>
            <a:r>
              <a:rPr lang="vi-VN" sz="1600" dirty="0"/>
              <a:t>   - Nếu thành công, trả về giá trị đã nhập.</a:t>
            </a:r>
          </a:p>
          <a:p>
            <a:pPr marL="0" indent="0">
              <a:buNone/>
            </a:pPr>
            <a:r>
              <a:rPr lang="vi-VN" sz="1600" b="1" dirty="0"/>
              <a:t>8. Hàm </a:t>
            </a:r>
            <a:r>
              <a:rPr lang="vi-VN" sz="1600" b="1" dirty="0" err="1"/>
              <a:t>main</a:t>
            </a:r>
            <a:r>
              <a:rPr lang="vi-VN" sz="1600" b="1" dirty="0"/>
              <a:t>:</a:t>
            </a:r>
          </a:p>
          <a:p>
            <a:r>
              <a:rPr lang="vi-VN" sz="1600" dirty="0"/>
              <a:t> Tạo một nút gốc cho cây.</a:t>
            </a:r>
          </a:p>
          <a:p>
            <a:r>
              <a:rPr lang="vi-VN" sz="1600" dirty="0"/>
              <a:t> Hiển thị </a:t>
            </a:r>
            <a:r>
              <a:rPr lang="vi-VN" sz="1600" dirty="0" err="1"/>
              <a:t>menu</a:t>
            </a:r>
            <a:r>
              <a:rPr lang="vi-VN" sz="1600" dirty="0"/>
              <a:t> cho người dùng với các tùy chọn (thêm, xóa, hiển thị, đổi tên).</a:t>
            </a:r>
          </a:p>
          <a:p>
            <a:r>
              <a:rPr lang="vi-VN" sz="1600" dirty="0"/>
              <a:t> Dựa vào lựa chọn của người dùng, gọi các hàm tương ứng.</a:t>
            </a:r>
          </a:p>
          <a:p>
            <a:r>
              <a:rPr lang="vi-VN" sz="1600" dirty="0"/>
              <a:t> Lặp lại cho đến khi người dùng chọn thoát.</a:t>
            </a:r>
          </a:p>
        </p:txBody>
      </p:sp>
    </p:spTree>
    <p:extLst>
      <p:ext uri="{BB962C8B-B14F-4D97-AF65-F5344CB8AC3E}">
        <p14:creationId xmlns:p14="http://schemas.microsoft.com/office/powerpoint/2010/main" val="3797965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E2F85842-B065-C3E4-1E7D-932B4CCE6D95}"/>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3" name="Tiêu đề 2">
            <a:extLst>
              <a:ext uri="{FF2B5EF4-FFF2-40B4-BE49-F238E27FC236}">
                <a16:creationId xmlns:a16="http://schemas.microsoft.com/office/drawing/2014/main" id="{6F8DBD5A-178F-D6C7-9062-8B4D1B984B39}"/>
              </a:ext>
            </a:extLst>
          </p:cNvPr>
          <p:cNvSpPr>
            <a:spLocks noGrp="1"/>
          </p:cNvSpPr>
          <p:nvPr>
            <p:ph type="title"/>
          </p:nvPr>
        </p:nvSpPr>
        <p:spPr/>
        <p:txBody>
          <a:bodyPr/>
          <a:lstStyle/>
          <a:p>
            <a:r>
              <a:rPr lang="vi-VN" dirty="0"/>
              <a:t>3. Phương pháp giải quyết</a:t>
            </a:r>
          </a:p>
        </p:txBody>
      </p:sp>
      <p:sp>
        <p:nvSpPr>
          <p:cNvPr id="4" name="Chỗ dành sẵn cho Biểu đồ 3">
            <a:extLst>
              <a:ext uri="{FF2B5EF4-FFF2-40B4-BE49-F238E27FC236}">
                <a16:creationId xmlns:a16="http://schemas.microsoft.com/office/drawing/2014/main" id="{66B83CD6-6337-9174-BFCC-4B03CB50D68B}"/>
              </a:ext>
            </a:extLst>
          </p:cNvPr>
          <p:cNvSpPr>
            <a:spLocks noGrp="1"/>
          </p:cNvSpPr>
          <p:nvPr>
            <p:ph type="chart" sz="quarter" idx="13"/>
          </p:nvPr>
        </p:nvSpPr>
        <p:spPr>
          <a:xfrm>
            <a:off x="338736" y="1166327"/>
            <a:ext cx="11514527" cy="4910623"/>
          </a:xfrm>
        </p:spPr>
        <p:txBody>
          <a:bodyPr/>
          <a:lstStyle/>
          <a:p>
            <a:pPr marL="0" indent="0">
              <a:buNone/>
            </a:pPr>
            <a:r>
              <a:rPr lang="vi-VN" sz="2000" b="1" dirty="0"/>
              <a:t>Các loại cấu trúc dữ liệu được sử dụng, khai báo, độ lớn:</a:t>
            </a:r>
          </a:p>
          <a:p>
            <a:pPr marL="0" indent="0">
              <a:buNone/>
            </a:pPr>
            <a:r>
              <a:rPr lang="vi-VN" sz="1600" b="1" dirty="0"/>
              <a:t>1. Cấu trúc cây:</a:t>
            </a:r>
          </a:p>
          <a:p>
            <a:pPr marL="0" indent="0">
              <a:buNone/>
            </a:pPr>
            <a:r>
              <a:rPr lang="vi-VN" sz="1600" dirty="0"/>
              <a:t>   Khai báo:</a:t>
            </a:r>
          </a:p>
          <a:p>
            <a:pPr marL="0" indent="0">
              <a:buNone/>
            </a:pPr>
            <a:endParaRPr lang="vi-VN" sz="1600" dirty="0"/>
          </a:p>
          <a:p>
            <a:pPr marL="0" indent="0">
              <a:buNone/>
            </a:pPr>
            <a:endParaRPr lang="vi-VN" sz="1600" dirty="0"/>
          </a:p>
          <a:p>
            <a:pPr marL="0" indent="0">
              <a:buNone/>
            </a:pPr>
            <a:endParaRPr lang="vi-VN" sz="1600" dirty="0"/>
          </a:p>
          <a:p>
            <a:pPr marL="0" indent="0">
              <a:buNone/>
            </a:pPr>
            <a:endParaRPr lang="vi-VN" sz="1600" dirty="0"/>
          </a:p>
          <a:p>
            <a:pPr marL="0" indent="0">
              <a:buNone/>
            </a:pPr>
            <a:endParaRPr lang="vi-VN" sz="1600" dirty="0"/>
          </a:p>
          <a:p>
            <a:pPr marL="0" indent="0">
              <a:buNone/>
            </a:pPr>
            <a:r>
              <a:rPr lang="vi-VN" sz="1600" dirty="0"/>
              <a:t>   Độ lớn: - </a:t>
            </a:r>
            <a:r>
              <a:rPr lang="vi-VN" sz="1600" dirty="0" err="1"/>
              <a:t>string</a:t>
            </a:r>
            <a:r>
              <a:rPr lang="vi-VN" sz="1600" dirty="0"/>
              <a:t> </a:t>
            </a:r>
            <a:r>
              <a:rPr lang="vi-VN" sz="1600" dirty="0" err="1"/>
              <a:t>name</a:t>
            </a:r>
            <a:r>
              <a:rPr lang="vi-VN" sz="1600" dirty="0"/>
              <a:t>: Kích thước phụ thuộc vào độ dài của tên. Thông thường, kích thước tối thiểu là 24-32 </a:t>
            </a:r>
            <a:r>
              <a:rPr lang="vi-VN" sz="1600" dirty="0" err="1"/>
              <a:t>bytes</a:t>
            </a:r>
            <a:r>
              <a:rPr lang="vi-VN" sz="1600" dirty="0"/>
              <a:t> (tùy thuộc vào cài đặt STL).</a:t>
            </a:r>
          </a:p>
          <a:p>
            <a:pPr marL="0" indent="0">
              <a:buNone/>
            </a:pPr>
            <a:r>
              <a:rPr lang="vi-VN" sz="1600" dirty="0"/>
              <a:t>  - </a:t>
            </a:r>
            <a:r>
              <a:rPr lang="vi-VN" sz="1600" dirty="0" err="1"/>
              <a:t>bool</a:t>
            </a:r>
            <a:r>
              <a:rPr lang="vi-VN" sz="1600" dirty="0"/>
              <a:t> </a:t>
            </a:r>
            <a:r>
              <a:rPr lang="vi-VN" sz="1600" dirty="0" err="1"/>
              <a:t>isFile</a:t>
            </a:r>
            <a:r>
              <a:rPr lang="vi-VN" sz="1600" dirty="0"/>
              <a:t>: 1 </a:t>
            </a:r>
            <a:r>
              <a:rPr lang="vi-VN" sz="1600" dirty="0" err="1"/>
              <a:t>byte</a:t>
            </a:r>
            <a:r>
              <a:rPr lang="vi-VN" sz="1600" dirty="0"/>
              <a:t>.</a:t>
            </a:r>
          </a:p>
          <a:p>
            <a:pPr marL="0" indent="0">
              <a:buNone/>
            </a:pPr>
            <a:r>
              <a:rPr lang="vi-VN" sz="1600" dirty="0"/>
              <a:t>  - </a:t>
            </a:r>
            <a:r>
              <a:rPr lang="vi-VN" sz="1600" dirty="0" err="1"/>
              <a:t>vector</a:t>
            </a:r>
            <a:r>
              <a:rPr lang="vi-VN" sz="1600" dirty="0"/>
              <a:t>&lt;</a:t>
            </a:r>
            <a:r>
              <a:rPr lang="vi-VN" sz="1600" dirty="0" err="1"/>
              <a:t>shared_ptr</a:t>
            </a:r>
            <a:r>
              <a:rPr lang="vi-VN" sz="1600" dirty="0"/>
              <a:t>&lt;</a:t>
            </a:r>
            <a:r>
              <a:rPr lang="vi-VN" sz="1600" dirty="0" err="1"/>
              <a:t>Node</a:t>
            </a:r>
            <a:r>
              <a:rPr lang="vi-VN" sz="1600" dirty="0"/>
              <a:t>&gt;&gt; </a:t>
            </a:r>
            <a:r>
              <a:rPr lang="vi-VN" sz="1600" dirty="0" err="1"/>
              <a:t>children</a:t>
            </a:r>
            <a:r>
              <a:rPr lang="vi-VN" sz="1600" dirty="0"/>
              <a:t>: Kích thước phụ thuộc vào số lượng nút con và kích thước của </a:t>
            </a:r>
            <a:r>
              <a:rPr lang="vi-VN" sz="1600" dirty="0" err="1"/>
              <a:t>shared_ptr</a:t>
            </a:r>
            <a:r>
              <a:rPr lang="vi-VN" sz="1600" dirty="0"/>
              <a:t>. Kích thước của </a:t>
            </a:r>
            <a:r>
              <a:rPr lang="vi-VN" sz="1600" dirty="0" err="1"/>
              <a:t>vector</a:t>
            </a:r>
            <a:r>
              <a:rPr lang="vi-VN" sz="1600" dirty="0"/>
              <a:t> thường là 24-32 </a:t>
            </a:r>
            <a:r>
              <a:rPr lang="vi-VN" sz="1600" dirty="0" err="1"/>
              <a:t>bytes</a:t>
            </a:r>
            <a:r>
              <a:rPr lang="vi-VN" sz="1600" dirty="0"/>
              <a:t> cho các thành phần điều khiển (</a:t>
            </a:r>
            <a:r>
              <a:rPr lang="vi-VN" sz="1600" dirty="0" err="1"/>
              <a:t>capacity</a:t>
            </a:r>
            <a:r>
              <a:rPr lang="vi-VN" sz="1600" dirty="0"/>
              <a:t>, </a:t>
            </a:r>
            <a:r>
              <a:rPr lang="vi-VN" sz="1600" dirty="0" err="1"/>
              <a:t>size</a:t>
            </a:r>
            <a:r>
              <a:rPr lang="vi-VN" sz="1600" dirty="0"/>
              <a:t>) + kích thước của các đối tượng mà nó lưu trữ.</a:t>
            </a:r>
          </a:p>
        </p:txBody>
      </p:sp>
      <p:pic>
        <p:nvPicPr>
          <p:cNvPr id="6" name="Hình ảnh 5">
            <a:extLst>
              <a:ext uri="{FF2B5EF4-FFF2-40B4-BE49-F238E27FC236}">
                <a16:creationId xmlns:a16="http://schemas.microsoft.com/office/drawing/2014/main" id="{D3AA2EB1-E396-5365-BAA9-1474BF9F9A37}"/>
              </a:ext>
            </a:extLst>
          </p:cNvPr>
          <p:cNvPicPr>
            <a:picLocks noChangeAspect="1"/>
          </p:cNvPicPr>
          <p:nvPr/>
        </p:nvPicPr>
        <p:blipFill>
          <a:blip r:embed="rId2"/>
          <a:stretch>
            <a:fillRect/>
          </a:stretch>
        </p:blipFill>
        <p:spPr>
          <a:xfrm>
            <a:off x="1517002" y="1977539"/>
            <a:ext cx="6180753" cy="1802720"/>
          </a:xfrm>
          <a:prstGeom prst="rect">
            <a:avLst/>
          </a:prstGeom>
        </p:spPr>
      </p:pic>
    </p:spTree>
    <p:extLst>
      <p:ext uri="{BB962C8B-B14F-4D97-AF65-F5344CB8AC3E}">
        <p14:creationId xmlns:p14="http://schemas.microsoft.com/office/powerpoint/2010/main" val="1971311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6B67139D-2FEA-6759-1F83-C05113FF5F94}"/>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3" name="Tiêu đề 2">
            <a:extLst>
              <a:ext uri="{FF2B5EF4-FFF2-40B4-BE49-F238E27FC236}">
                <a16:creationId xmlns:a16="http://schemas.microsoft.com/office/drawing/2014/main" id="{2E1A801D-484D-EF78-9554-5D72BC7E8316}"/>
              </a:ext>
            </a:extLst>
          </p:cNvPr>
          <p:cNvSpPr>
            <a:spLocks noGrp="1"/>
          </p:cNvSpPr>
          <p:nvPr>
            <p:ph type="title"/>
          </p:nvPr>
        </p:nvSpPr>
        <p:spPr/>
        <p:txBody>
          <a:bodyPr/>
          <a:lstStyle/>
          <a:p>
            <a:r>
              <a:rPr lang="vi-VN" dirty="0"/>
              <a:t>3.Phương pháp giải quyết</a:t>
            </a:r>
          </a:p>
        </p:txBody>
      </p:sp>
      <p:sp>
        <p:nvSpPr>
          <p:cNvPr id="4" name="Chỗ dành sẵn cho Biểu đồ 3">
            <a:extLst>
              <a:ext uri="{FF2B5EF4-FFF2-40B4-BE49-F238E27FC236}">
                <a16:creationId xmlns:a16="http://schemas.microsoft.com/office/drawing/2014/main" id="{A6E48C9C-BE43-BD67-35A0-197209126DCE}"/>
              </a:ext>
            </a:extLst>
          </p:cNvPr>
          <p:cNvSpPr>
            <a:spLocks noGrp="1"/>
          </p:cNvSpPr>
          <p:nvPr>
            <p:ph type="chart" sz="quarter" idx="13"/>
          </p:nvPr>
        </p:nvSpPr>
        <p:spPr>
          <a:xfrm>
            <a:off x="338735" y="1222311"/>
            <a:ext cx="11514527" cy="4854640"/>
          </a:xfrm>
        </p:spPr>
        <p:txBody>
          <a:bodyPr/>
          <a:lstStyle/>
          <a:p>
            <a:pPr marL="0" indent="0">
              <a:buNone/>
            </a:pPr>
            <a:endParaRPr lang="vi-VN" sz="1600" b="1" dirty="0"/>
          </a:p>
          <a:p>
            <a:pPr marL="0" indent="0">
              <a:buNone/>
            </a:pPr>
            <a:r>
              <a:rPr lang="vi-VN" sz="1600" b="1" dirty="0"/>
              <a:t>2.Vector</a:t>
            </a:r>
          </a:p>
          <a:p>
            <a:pPr marL="0" indent="0">
              <a:buNone/>
            </a:pPr>
            <a:r>
              <a:rPr lang="vi-VN" sz="1600" dirty="0"/>
              <a:t>    Khai báo:</a:t>
            </a:r>
          </a:p>
          <a:p>
            <a:pPr marL="0" indent="0">
              <a:buNone/>
            </a:pPr>
            <a:r>
              <a:rPr lang="vi-VN" sz="1600" dirty="0"/>
              <a:t>    Độ lớn: </a:t>
            </a:r>
            <a:r>
              <a:rPr lang="vi-VN" sz="1600" dirty="0" err="1"/>
              <a:t>vector</a:t>
            </a:r>
            <a:r>
              <a:rPr lang="vi-VN" sz="1600" dirty="0"/>
              <a:t> có kích thước cố định (thường là 24-32 </a:t>
            </a:r>
            <a:r>
              <a:rPr lang="vi-VN" sz="1600" dirty="0" err="1"/>
              <a:t>bytes</a:t>
            </a:r>
            <a:r>
              <a:rPr lang="vi-VN" sz="1600" dirty="0"/>
              <a:t> cho các thành phần điều khiển) cộng với kích thước của các đối tượng mà nó lưu trữ. Kích thước của </a:t>
            </a:r>
            <a:r>
              <a:rPr lang="vi-VN" sz="1600" dirty="0" err="1"/>
              <a:t>vector</a:t>
            </a:r>
            <a:r>
              <a:rPr lang="vi-VN" sz="1600" dirty="0"/>
              <a:t> sẽ tăng lên tùy thuộc vào số lượng phần tử chứa trong nó.</a:t>
            </a:r>
            <a:endParaRPr lang="vi-VN" sz="1600" b="1" dirty="0"/>
          </a:p>
          <a:p>
            <a:pPr marL="0" indent="0">
              <a:buNone/>
            </a:pPr>
            <a:r>
              <a:rPr lang="vi-VN" sz="1600" b="1" dirty="0"/>
              <a:t>3. </a:t>
            </a:r>
            <a:r>
              <a:rPr lang="vi-VN" sz="1600" b="1" dirty="0" err="1"/>
              <a:t>Shared</a:t>
            </a:r>
            <a:r>
              <a:rPr lang="vi-VN" sz="1600" b="1" dirty="0"/>
              <a:t> </a:t>
            </a:r>
            <a:r>
              <a:rPr lang="vi-VN" sz="1600" b="1" dirty="0" err="1"/>
              <a:t>Pointer</a:t>
            </a:r>
            <a:endParaRPr lang="vi-VN" sz="1600" b="1" dirty="0"/>
          </a:p>
          <a:p>
            <a:pPr marL="0" indent="0">
              <a:buNone/>
            </a:pPr>
            <a:r>
              <a:rPr lang="vi-VN" sz="1600" b="1" dirty="0"/>
              <a:t>    </a:t>
            </a:r>
            <a:r>
              <a:rPr lang="vi-VN" sz="1600" dirty="0"/>
              <a:t>Khai báo: </a:t>
            </a:r>
          </a:p>
          <a:p>
            <a:pPr marL="0" indent="0">
              <a:buNone/>
            </a:pPr>
            <a:endParaRPr lang="vi-VN" sz="1600" dirty="0"/>
          </a:p>
          <a:p>
            <a:pPr marL="0" indent="0">
              <a:buNone/>
            </a:pPr>
            <a:r>
              <a:rPr lang="vi-VN" sz="1600" dirty="0"/>
              <a:t>    Độ lớn: </a:t>
            </a:r>
            <a:r>
              <a:rPr lang="vi-VN" sz="1600" dirty="0" err="1"/>
              <a:t>shared_ptr</a:t>
            </a:r>
            <a:r>
              <a:rPr lang="vi-VN" sz="1600" dirty="0"/>
              <a:t> thường có kích thước khoảng 8-16 </a:t>
            </a:r>
            <a:r>
              <a:rPr lang="vi-VN" sz="1600" dirty="0" err="1"/>
              <a:t>bytes</a:t>
            </a:r>
            <a:r>
              <a:rPr lang="vi-VN" sz="1600" dirty="0"/>
              <a:t> (tùy thuộc vào kiến trúc) vì nó lưu trữ con trỏ tới đối tượng và thông tin quản lý bộ nhớ.</a:t>
            </a:r>
          </a:p>
          <a:p>
            <a:pPr marL="0" indent="0">
              <a:buNone/>
            </a:pPr>
            <a:r>
              <a:rPr lang="vi-VN" sz="1600" b="1" dirty="0"/>
              <a:t>4. </a:t>
            </a:r>
            <a:r>
              <a:rPr lang="vi-VN" sz="1600" b="1" dirty="0" err="1"/>
              <a:t>String</a:t>
            </a:r>
            <a:endParaRPr lang="vi-VN" sz="1600" b="1" dirty="0"/>
          </a:p>
          <a:p>
            <a:pPr marL="0" indent="0">
              <a:buNone/>
            </a:pPr>
            <a:r>
              <a:rPr lang="vi-VN" sz="1600" b="1" dirty="0"/>
              <a:t>    </a:t>
            </a:r>
            <a:r>
              <a:rPr lang="vi-VN" sz="1600" dirty="0"/>
              <a:t>Khai báo: </a:t>
            </a:r>
          </a:p>
          <a:p>
            <a:pPr marL="0" indent="0">
              <a:buNone/>
            </a:pPr>
            <a:r>
              <a:rPr lang="vi-VN" sz="1600" dirty="0"/>
              <a:t>    Độ lớn: Kích thước của </a:t>
            </a:r>
            <a:r>
              <a:rPr lang="vi-VN" sz="1600" dirty="0" err="1"/>
              <a:t>string</a:t>
            </a:r>
            <a:r>
              <a:rPr lang="vi-VN" sz="1600" dirty="0"/>
              <a:t> thường là 24-32 </a:t>
            </a:r>
            <a:r>
              <a:rPr lang="vi-VN" sz="1600" dirty="0" err="1"/>
              <a:t>bytes</a:t>
            </a:r>
            <a:r>
              <a:rPr lang="vi-VN" sz="1600" dirty="0"/>
              <a:t> (tùy thuộc vào cài đặt STL và độ dài của chuỗi). Ngoài ra, nó có thể chiếm thêm bộ nhớ cho nội dung của chuỗi</a:t>
            </a:r>
          </a:p>
        </p:txBody>
      </p:sp>
      <p:pic>
        <p:nvPicPr>
          <p:cNvPr id="7" name="Hình ảnh 6">
            <a:extLst>
              <a:ext uri="{FF2B5EF4-FFF2-40B4-BE49-F238E27FC236}">
                <a16:creationId xmlns:a16="http://schemas.microsoft.com/office/drawing/2014/main" id="{4849D459-4169-EAA9-C6FA-E0FE565E0E25}"/>
              </a:ext>
            </a:extLst>
          </p:cNvPr>
          <p:cNvPicPr>
            <a:picLocks noChangeAspect="1"/>
          </p:cNvPicPr>
          <p:nvPr/>
        </p:nvPicPr>
        <p:blipFill>
          <a:blip r:embed="rId2"/>
          <a:stretch>
            <a:fillRect/>
          </a:stretch>
        </p:blipFill>
        <p:spPr>
          <a:xfrm>
            <a:off x="1533804" y="3241448"/>
            <a:ext cx="4219905" cy="375103"/>
          </a:xfrm>
          <a:prstGeom prst="rect">
            <a:avLst/>
          </a:prstGeom>
        </p:spPr>
      </p:pic>
      <p:pic>
        <p:nvPicPr>
          <p:cNvPr id="9" name="Hình ảnh 8">
            <a:extLst>
              <a:ext uri="{FF2B5EF4-FFF2-40B4-BE49-F238E27FC236}">
                <a16:creationId xmlns:a16="http://schemas.microsoft.com/office/drawing/2014/main" id="{26AFC3DB-416D-C1C1-FCF1-747AD84DA95C}"/>
              </a:ext>
            </a:extLst>
          </p:cNvPr>
          <p:cNvPicPr>
            <a:picLocks noChangeAspect="1"/>
          </p:cNvPicPr>
          <p:nvPr/>
        </p:nvPicPr>
        <p:blipFill>
          <a:blip r:embed="rId3"/>
          <a:stretch>
            <a:fillRect/>
          </a:stretch>
        </p:blipFill>
        <p:spPr>
          <a:xfrm>
            <a:off x="1533804" y="4659199"/>
            <a:ext cx="1890514" cy="375103"/>
          </a:xfrm>
          <a:prstGeom prst="rect">
            <a:avLst/>
          </a:prstGeom>
        </p:spPr>
      </p:pic>
      <p:pic>
        <p:nvPicPr>
          <p:cNvPr id="10" name="Hình ảnh 9">
            <a:extLst>
              <a:ext uri="{FF2B5EF4-FFF2-40B4-BE49-F238E27FC236}">
                <a16:creationId xmlns:a16="http://schemas.microsoft.com/office/drawing/2014/main" id="{1451B62D-1820-1EE9-BA4A-D31BA8E5795C}"/>
              </a:ext>
            </a:extLst>
          </p:cNvPr>
          <p:cNvPicPr>
            <a:picLocks noChangeAspect="1"/>
          </p:cNvPicPr>
          <p:nvPr/>
        </p:nvPicPr>
        <p:blipFill>
          <a:blip r:embed="rId4"/>
          <a:stretch>
            <a:fillRect/>
          </a:stretch>
        </p:blipFill>
        <p:spPr>
          <a:xfrm>
            <a:off x="1533804" y="1880787"/>
            <a:ext cx="3414056" cy="371888"/>
          </a:xfrm>
          <a:prstGeom prst="rect">
            <a:avLst/>
          </a:prstGeom>
        </p:spPr>
      </p:pic>
    </p:spTree>
    <p:extLst>
      <p:ext uri="{BB962C8B-B14F-4D97-AF65-F5344CB8AC3E}">
        <p14:creationId xmlns:p14="http://schemas.microsoft.com/office/powerpoint/2010/main" val="394322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D69EEF92-CB04-A599-398A-D05DEDE28C8B}"/>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3" name="Tiêu đề 2">
            <a:extLst>
              <a:ext uri="{FF2B5EF4-FFF2-40B4-BE49-F238E27FC236}">
                <a16:creationId xmlns:a16="http://schemas.microsoft.com/office/drawing/2014/main" id="{E3D9B688-3BBA-1101-B758-8F9D287DE02F}"/>
              </a:ext>
            </a:extLst>
          </p:cNvPr>
          <p:cNvSpPr>
            <a:spLocks noGrp="1"/>
          </p:cNvSpPr>
          <p:nvPr>
            <p:ph type="title"/>
          </p:nvPr>
        </p:nvSpPr>
        <p:spPr/>
        <p:txBody>
          <a:bodyPr/>
          <a:lstStyle/>
          <a:p>
            <a:r>
              <a:rPr lang="vi-VN" dirty="0"/>
              <a:t>3.Phương pháp giải quyết</a:t>
            </a:r>
          </a:p>
        </p:txBody>
      </p:sp>
      <p:sp>
        <p:nvSpPr>
          <p:cNvPr id="4" name="Chỗ dành sẵn cho Biểu đồ 3">
            <a:extLst>
              <a:ext uri="{FF2B5EF4-FFF2-40B4-BE49-F238E27FC236}">
                <a16:creationId xmlns:a16="http://schemas.microsoft.com/office/drawing/2014/main" id="{B9AFE921-6B95-1282-B65E-E18AC17F0203}"/>
              </a:ext>
            </a:extLst>
          </p:cNvPr>
          <p:cNvSpPr>
            <a:spLocks noGrp="1"/>
          </p:cNvSpPr>
          <p:nvPr>
            <p:ph type="chart" sz="quarter" idx="13"/>
          </p:nvPr>
        </p:nvSpPr>
        <p:spPr>
          <a:xfrm>
            <a:off x="338735" y="1406525"/>
            <a:ext cx="11514527" cy="4670425"/>
          </a:xfrm>
        </p:spPr>
        <p:txBody>
          <a:bodyPr/>
          <a:lstStyle/>
          <a:p>
            <a:r>
              <a:rPr lang="vi-VN" sz="1800" b="1" dirty="0"/>
              <a:t>Môi trường lập trình: </a:t>
            </a:r>
            <a:r>
              <a:rPr lang="vi-VN" sz="1800" dirty="0"/>
              <a:t>ngôn ngữ C++</a:t>
            </a:r>
          </a:p>
          <a:p>
            <a:r>
              <a:rPr lang="vi-VN" sz="1800" b="1" dirty="0"/>
              <a:t>Các thư viện sử dụng:</a:t>
            </a:r>
          </a:p>
          <a:p>
            <a:r>
              <a:rPr lang="vi-VN" sz="1800" dirty="0"/>
              <a:t>1. &lt;</a:t>
            </a:r>
            <a:r>
              <a:rPr lang="vi-VN" sz="1800" dirty="0" err="1"/>
              <a:t>iostream</a:t>
            </a:r>
            <a:r>
              <a:rPr lang="vi-VN" sz="1800" dirty="0"/>
              <a:t>&gt;: cung cấp các thao tác nhập xuất cơ bản</a:t>
            </a:r>
          </a:p>
          <a:p>
            <a:r>
              <a:rPr lang="vi-VN" sz="1800" dirty="0"/>
              <a:t>2. &lt;</a:t>
            </a:r>
            <a:r>
              <a:rPr lang="vi-VN" sz="1800" dirty="0" err="1"/>
              <a:t>vector</a:t>
            </a:r>
            <a:r>
              <a:rPr lang="vi-VN" sz="1800" dirty="0"/>
              <a:t>&gt;: cung cấp lớp </a:t>
            </a:r>
            <a:r>
              <a:rPr lang="vi-VN" sz="1800" dirty="0" err="1"/>
              <a:t>vector</a:t>
            </a:r>
            <a:endParaRPr lang="vi-VN" sz="1800" dirty="0"/>
          </a:p>
          <a:p>
            <a:r>
              <a:rPr lang="vi-VN" sz="1800" dirty="0"/>
              <a:t>3. &lt;</a:t>
            </a:r>
            <a:r>
              <a:rPr lang="vi-VN" sz="1800" dirty="0" err="1"/>
              <a:t>string</a:t>
            </a:r>
            <a:r>
              <a:rPr lang="vi-VN" sz="1800" dirty="0"/>
              <a:t>&gt;: cung cấp lớp </a:t>
            </a:r>
            <a:r>
              <a:rPr lang="vi-VN" sz="1800" dirty="0" err="1"/>
              <a:t>string</a:t>
            </a:r>
            <a:endParaRPr lang="vi-VN" sz="1800" dirty="0"/>
          </a:p>
          <a:p>
            <a:r>
              <a:rPr lang="vi-VN" sz="1800" dirty="0"/>
              <a:t>4. &lt;</a:t>
            </a:r>
            <a:r>
              <a:rPr lang="vi-VN" sz="1800" dirty="0" err="1"/>
              <a:t>memory</a:t>
            </a:r>
            <a:r>
              <a:rPr lang="vi-VN" sz="1800" dirty="0"/>
              <a:t>&gt;: cung cấp </a:t>
            </a:r>
            <a:r>
              <a:rPr lang="vi-VN" sz="1800" dirty="0" err="1"/>
              <a:t>shared_ptr</a:t>
            </a:r>
            <a:r>
              <a:rPr lang="vi-VN" sz="1800" dirty="0"/>
              <a:t> được sử dụng để quản lí bộ nhớ các nút trong cây</a:t>
            </a:r>
          </a:p>
          <a:p>
            <a:r>
              <a:rPr lang="vi-VN" sz="1800" dirty="0"/>
              <a:t>5.&lt;</a:t>
            </a:r>
            <a:r>
              <a:rPr lang="vi-VN" sz="1800" dirty="0" err="1"/>
              <a:t>limits</a:t>
            </a:r>
            <a:r>
              <a:rPr lang="vi-VN" sz="1800" dirty="0"/>
              <a:t>&gt;: dùng trong hàm </a:t>
            </a:r>
            <a:r>
              <a:rPr lang="vi-VN" sz="1800" dirty="0" err="1"/>
              <a:t>safeInputInt</a:t>
            </a:r>
            <a:r>
              <a:rPr lang="vi-VN" sz="1800" dirty="0"/>
              <a:t> để xử lí lỗi nhập sai</a:t>
            </a:r>
          </a:p>
        </p:txBody>
      </p:sp>
    </p:spTree>
    <p:extLst>
      <p:ext uri="{BB962C8B-B14F-4D97-AF65-F5344CB8AC3E}">
        <p14:creationId xmlns:p14="http://schemas.microsoft.com/office/powerpoint/2010/main" val="1876584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8BCBFD1F-CF8C-448B-52BB-4BA1652F5578}"/>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3" name="Tiêu đề 2">
            <a:extLst>
              <a:ext uri="{FF2B5EF4-FFF2-40B4-BE49-F238E27FC236}">
                <a16:creationId xmlns:a16="http://schemas.microsoft.com/office/drawing/2014/main" id="{5AB389A3-FDBD-1F4B-1781-D8C7F494F397}"/>
              </a:ext>
            </a:extLst>
          </p:cNvPr>
          <p:cNvSpPr>
            <a:spLocks noGrp="1"/>
          </p:cNvSpPr>
          <p:nvPr>
            <p:ph type="title"/>
          </p:nvPr>
        </p:nvSpPr>
        <p:spPr/>
        <p:txBody>
          <a:bodyPr/>
          <a:lstStyle/>
          <a:p>
            <a:r>
              <a:rPr lang="vi-VN" dirty="0"/>
              <a:t>4.Kết quả thực nghiệm</a:t>
            </a:r>
          </a:p>
        </p:txBody>
      </p:sp>
      <p:sp>
        <p:nvSpPr>
          <p:cNvPr id="4" name="Chỗ dành sẵn cho Biểu đồ 3">
            <a:extLst>
              <a:ext uri="{FF2B5EF4-FFF2-40B4-BE49-F238E27FC236}">
                <a16:creationId xmlns:a16="http://schemas.microsoft.com/office/drawing/2014/main" id="{00204C32-5103-F687-673E-ADCD6A61B7C1}"/>
              </a:ext>
            </a:extLst>
          </p:cNvPr>
          <p:cNvSpPr>
            <a:spLocks noGrp="1"/>
          </p:cNvSpPr>
          <p:nvPr>
            <p:ph type="chart" sz="quarter" idx="13"/>
          </p:nvPr>
        </p:nvSpPr>
        <p:spPr>
          <a:xfrm>
            <a:off x="338736" y="1156997"/>
            <a:ext cx="5757264" cy="4919954"/>
          </a:xfrm>
        </p:spPr>
        <p:txBody>
          <a:bodyPr/>
          <a:lstStyle/>
          <a:p>
            <a:r>
              <a:rPr lang="vi-VN" sz="2000" b="1" dirty="0"/>
              <a:t>Thực nghiệm:</a:t>
            </a:r>
          </a:p>
          <a:p>
            <a:r>
              <a:rPr lang="vi-VN" sz="2000" dirty="0"/>
              <a:t>1. Thêm thư mục, tệp tin con vào thư mục cha:</a:t>
            </a:r>
          </a:p>
          <a:p>
            <a:endParaRPr lang="vi-VN" sz="2000" dirty="0"/>
          </a:p>
          <a:p>
            <a:endParaRPr lang="vi-VN" sz="2000" dirty="0"/>
          </a:p>
          <a:p>
            <a:endParaRPr lang="vi-VN" sz="2000" dirty="0"/>
          </a:p>
          <a:p>
            <a:endParaRPr lang="vi-VN" sz="2000" dirty="0"/>
          </a:p>
          <a:p>
            <a:endParaRPr lang="vi-VN" sz="2000" dirty="0"/>
          </a:p>
          <a:p>
            <a:endParaRPr lang="vi-VN" sz="2000" dirty="0"/>
          </a:p>
          <a:p>
            <a:endParaRPr lang="vi-VN" sz="2000" dirty="0"/>
          </a:p>
          <a:p>
            <a:endParaRPr lang="vi-VN" sz="2000" dirty="0"/>
          </a:p>
          <a:p>
            <a:endParaRPr lang="vi-VN" sz="2000" dirty="0"/>
          </a:p>
          <a:p>
            <a:r>
              <a:rPr lang="vi-VN" sz="1600" dirty="0"/>
              <a:t>Thêm thư mục vào hệ thống quản lí</a:t>
            </a:r>
          </a:p>
        </p:txBody>
      </p:sp>
      <p:sp>
        <p:nvSpPr>
          <p:cNvPr id="5" name="Chỗ dành sẵn cho Bảng 4">
            <a:extLst>
              <a:ext uri="{FF2B5EF4-FFF2-40B4-BE49-F238E27FC236}">
                <a16:creationId xmlns:a16="http://schemas.microsoft.com/office/drawing/2014/main" id="{96C207D2-5C0B-7447-85E3-63BD75881A38}"/>
              </a:ext>
            </a:extLst>
          </p:cNvPr>
          <p:cNvSpPr>
            <a:spLocks noGrp="1"/>
          </p:cNvSpPr>
          <p:nvPr>
            <p:ph type="tbl" sz="quarter" idx="14"/>
          </p:nvPr>
        </p:nvSpPr>
        <p:spPr>
          <a:xfrm>
            <a:off x="6096000" y="1614196"/>
            <a:ext cx="5592763" cy="4268560"/>
          </a:xfrm>
        </p:spPr>
        <p:txBody>
          <a:bodyPr/>
          <a:lstStyle/>
          <a:p>
            <a:r>
              <a:rPr lang="vi-VN" sz="2000" dirty="0"/>
              <a:t>2. Báo lỗi khi nhập sai thư mục:</a:t>
            </a:r>
          </a:p>
          <a:p>
            <a:pPr marL="0" indent="0">
              <a:buNone/>
            </a:pPr>
            <a:endParaRPr lang="vi-VN" sz="2000" dirty="0"/>
          </a:p>
          <a:p>
            <a:endParaRPr lang="vi-VN" sz="2000" dirty="0"/>
          </a:p>
          <a:p>
            <a:endParaRPr lang="vi-VN" sz="2000" dirty="0"/>
          </a:p>
          <a:p>
            <a:endParaRPr lang="vi-VN" sz="2000" dirty="0"/>
          </a:p>
          <a:p>
            <a:pPr marL="0" indent="0">
              <a:buNone/>
            </a:pPr>
            <a:endParaRPr lang="vi-VN" sz="2000" dirty="0"/>
          </a:p>
          <a:p>
            <a:r>
              <a:rPr lang="vi-VN" sz="1600" dirty="0"/>
              <a:t>Thư mục folder2.2 không tồn tại nên không thể thêm thư mục con</a:t>
            </a:r>
          </a:p>
        </p:txBody>
      </p:sp>
      <p:pic>
        <p:nvPicPr>
          <p:cNvPr id="10" name="Hình ảnh 9">
            <a:extLst>
              <a:ext uri="{FF2B5EF4-FFF2-40B4-BE49-F238E27FC236}">
                <a16:creationId xmlns:a16="http://schemas.microsoft.com/office/drawing/2014/main" id="{E2728B1F-D436-488F-52E6-C66348F659FF}"/>
              </a:ext>
            </a:extLst>
          </p:cNvPr>
          <p:cNvPicPr>
            <a:picLocks noChangeAspect="1"/>
          </p:cNvPicPr>
          <p:nvPr/>
        </p:nvPicPr>
        <p:blipFill>
          <a:blip r:embed="rId2"/>
          <a:stretch>
            <a:fillRect/>
          </a:stretch>
        </p:blipFill>
        <p:spPr>
          <a:xfrm>
            <a:off x="6441331" y="1908304"/>
            <a:ext cx="4061812" cy="1996613"/>
          </a:xfrm>
          <a:prstGeom prst="rect">
            <a:avLst/>
          </a:prstGeom>
        </p:spPr>
      </p:pic>
      <p:pic>
        <p:nvPicPr>
          <p:cNvPr id="11" name="Hình ảnh 10">
            <a:extLst>
              <a:ext uri="{FF2B5EF4-FFF2-40B4-BE49-F238E27FC236}">
                <a16:creationId xmlns:a16="http://schemas.microsoft.com/office/drawing/2014/main" id="{1736BDA7-CA90-E181-E6F4-C75A8003A1FC}"/>
              </a:ext>
            </a:extLst>
          </p:cNvPr>
          <p:cNvPicPr>
            <a:picLocks noChangeAspect="1"/>
          </p:cNvPicPr>
          <p:nvPr/>
        </p:nvPicPr>
        <p:blipFill>
          <a:blip r:embed="rId3"/>
          <a:stretch>
            <a:fillRect/>
          </a:stretch>
        </p:blipFill>
        <p:spPr>
          <a:xfrm>
            <a:off x="680519" y="1908304"/>
            <a:ext cx="3366872" cy="3662072"/>
          </a:xfrm>
          <a:prstGeom prst="rect">
            <a:avLst/>
          </a:prstGeom>
        </p:spPr>
      </p:pic>
    </p:spTree>
    <p:extLst>
      <p:ext uri="{BB962C8B-B14F-4D97-AF65-F5344CB8AC3E}">
        <p14:creationId xmlns:p14="http://schemas.microsoft.com/office/powerpoint/2010/main" val="1482874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6E5A314D-CB23-D9D2-D3C7-6A259D3FA795}"/>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3" name="Tiêu đề 2">
            <a:extLst>
              <a:ext uri="{FF2B5EF4-FFF2-40B4-BE49-F238E27FC236}">
                <a16:creationId xmlns:a16="http://schemas.microsoft.com/office/drawing/2014/main" id="{99BF6F26-52DC-61F5-A199-28A8DC4C7FBB}"/>
              </a:ext>
            </a:extLst>
          </p:cNvPr>
          <p:cNvSpPr>
            <a:spLocks noGrp="1"/>
          </p:cNvSpPr>
          <p:nvPr>
            <p:ph type="title"/>
          </p:nvPr>
        </p:nvSpPr>
        <p:spPr/>
        <p:txBody>
          <a:bodyPr/>
          <a:lstStyle/>
          <a:p>
            <a:r>
              <a:rPr lang="vi-VN" dirty="0"/>
              <a:t>4.Kết quả thực nghiệm</a:t>
            </a:r>
          </a:p>
        </p:txBody>
      </p:sp>
      <p:sp>
        <p:nvSpPr>
          <p:cNvPr id="4" name="Chỗ dành sẵn cho Biểu đồ 3">
            <a:extLst>
              <a:ext uri="{FF2B5EF4-FFF2-40B4-BE49-F238E27FC236}">
                <a16:creationId xmlns:a16="http://schemas.microsoft.com/office/drawing/2014/main" id="{71E09311-14C0-FA37-402E-3095C8B7CE73}"/>
              </a:ext>
            </a:extLst>
          </p:cNvPr>
          <p:cNvSpPr>
            <a:spLocks noGrp="1"/>
          </p:cNvSpPr>
          <p:nvPr>
            <p:ph type="chart" sz="quarter" idx="13"/>
          </p:nvPr>
        </p:nvSpPr>
        <p:spPr>
          <a:xfrm>
            <a:off x="338736" y="1212981"/>
            <a:ext cx="5757264" cy="4863970"/>
          </a:xfrm>
        </p:spPr>
        <p:txBody>
          <a:bodyPr/>
          <a:lstStyle/>
          <a:p>
            <a:r>
              <a:rPr lang="vi-VN" sz="2000" dirty="0"/>
              <a:t>3. Đổi tên thư mục hoặc tệp tin đã thêm:</a:t>
            </a:r>
          </a:p>
          <a:p>
            <a:pPr marL="0" indent="0">
              <a:buNone/>
            </a:pPr>
            <a:r>
              <a:rPr lang="vi-VN" sz="2000" dirty="0"/>
              <a:t>                                        - Đổi tên thư mục folder1</a:t>
            </a:r>
          </a:p>
          <a:p>
            <a:pPr marL="0" indent="0">
              <a:buNone/>
            </a:pPr>
            <a:r>
              <a:rPr lang="vi-VN" sz="2000" dirty="0"/>
              <a:t>                                         thành thư mục </a:t>
            </a:r>
            <a:r>
              <a:rPr lang="vi-VN" sz="2000" dirty="0" err="1"/>
              <a:t>kimricha</a:t>
            </a:r>
            <a:endParaRPr lang="vi-VN" sz="2000" dirty="0"/>
          </a:p>
        </p:txBody>
      </p:sp>
      <p:sp>
        <p:nvSpPr>
          <p:cNvPr id="5" name="Chỗ dành sẵn cho Bảng 4">
            <a:extLst>
              <a:ext uri="{FF2B5EF4-FFF2-40B4-BE49-F238E27FC236}">
                <a16:creationId xmlns:a16="http://schemas.microsoft.com/office/drawing/2014/main" id="{62F46A0D-A00A-B589-CE39-EED24B980436}"/>
              </a:ext>
            </a:extLst>
          </p:cNvPr>
          <p:cNvSpPr>
            <a:spLocks noGrp="1"/>
          </p:cNvSpPr>
          <p:nvPr>
            <p:ph type="tbl" sz="quarter" idx="14"/>
          </p:nvPr>
        </p:nvSpPr>
        <p:spPr>
          <a:xfrm>
            <a:off x="6096000" y="1212981"/>
            <a:ext cx="5959151" cy="4863970"/>
          </a:xfrm>
        </p:spPr>
        <p:txBody>
          <a:bodyPr/>
          <a:lstStyle/>
          <a:p>
            <a:pPr marL="0" indent="0">
              <a:buNone/>
            </a:pPr>
            <a:r>
              <a:rPr lang="vi-VN" sz="2000" dirty="0"/>
              <a:t>4. Xóa thư mục hoặc tệp tin đã thêm:</a:t>
            </a:r>
          </a:p>
          <a:p>
            <a:pPr marL="0" indent="0">
              <a:buNone/>
            </a:pPr>
            <a:r>
              <a:rPr lang="vi-VN" sz="2000" dirty="0"/>
              <a:t>                                                  -Xóa thư mục folder2                  </a:t>
            </a:r>
          </a:p>
          <a:p>
            <a:pPr marL="0" indent="0">
              <a:buNone/>
            </a:pPr>
            <a:endParaRPr lang="vi-VN" sz="2000" dirty="0"/>
          </a:p>
        </p:txBody>
      </p:sp>
      <p:pic>
        <p:nvPicPr>
          <p:cNvPr id="7" name="Hình ảnh 6">
            <a:extLst>
              <a:ext uri="{FF2B5EF4-FFF2-40B4-BE49-F238E27FC236}">
                <a16:creationId xmlns:a16="http://schemas.microsoft.com/office/drawing/2014/main" id="{D62FB510-E5CA-3521-EC6A-D6FDBAB97D15}"/>
              </a:ext>
            </a:extLst>
          </p:cNvPr>
          <p:cNvPicPr>
            <a:picLocks noChangeAspect="1"/>
          </p:cNvPicPr>
          <p:nvPr/>
        </p:nvPicPr>
        <p:blipFill>
          <a:blip r:embed="rId2"/>
          <a:stretch>
            <a:fillRect/>
          </a:stretch>
        </p:blipFill>
        <p:spPr>
          <a:xfrm>
            <a:off x="463582" y="1623900"/>
            <a:ext cx="2485950" cy="4370679"/>
          </a:xfrm>
          <a:prstGeom prst="rect">
            <a:avLst/>
          </a:prstGeom>
        </p:spPr>
      </p:pic>
      <p:pic>
        <p:nvPicPr>
          <p:cNvPr id="8" name="Hình ảnh 7">
            <a:extLst>
              <a:ext uri="{FF2B5EF4-FFF2-40B4-BE49-F238E27FC236}">
                <a16:creationId xmlns:a16="http://schemas.microsoft.com/office/drawing/2014/main" id="{49E30181-2628-928D-2493-3360E988FB8E}"/>
              </a:ext>
            </a:extLst>
          </p:cNvPr>
          <p:cNvPicPr>
            <a:picLocks noChangeAspect="1"/>
          </p:cNvPicPr>
          <p:nvPr/>
        </p:nvPicPr>
        <p:blipFill>
          <a:blip r:embed="rId3"/>
          <a:stretch>
            <a:fillRect/>
          </a:stretch>
        </p:blipFill>
        <p:spPr>
          <a:xfrm>
            <a:off x="6220846" y="1623900"/>
            <a:ext cx="3130460" cy="3923328"/>
          </a:xfrm>
          <a:prstGeom prst="rect">
            <a:avLst/>
          </a:prstGeom>
        </p:spPr>
      </p:pic>
    </p:spTree>
    <p:extLst>
      <p:ext uri="{BB962C8B-B14F-4D97-AF65-F5344CB8AC3E}">
        <p14:creationId xmlns:p14="http://schemas.microsoft.com/office/powerpoint/2010/main" val="1919669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37841323-1D7B-8BFD-17AE-4D757E8452B7}"/>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3" name="Tiêu đề 2">
            <a:extLst>
              <a:ext uri="{FF2B5EF4-FFF2-40B4-BE49-F238E27FC236}">
                <a16:creationId xmlns:a16="http://schemas.microsoft.com/office/drawing/2014/main" id="{6120D74C-E727-DE66-9D2A-3705B781E154}"/>
              </a:ext>
            </a:extLst>
          </p:cNvPr>
          <p:cNvSpPr>
            <a:spLocks noGrp="1"/>
          </p:cNvSpPr>
          <p:nvPr>
            <p:ph type="title"/>
          </p:nvPr>
        </p:nvSpPr>
        <p:spPr/>
        <p:txBody>
          <a:bodyPr/>
          <a:lstStyle/>
          <a:p>
            <a:r>
              <a:rPr lang="vi-VN" dirty="0"/>
              <a:t>5. Kết luận</a:t>
            </a:r>
          </a:p>
        </p:txBody>
      </p:sp>
      <p:sp>
        <p:nvSpPr>
          <p:cNvPr id="4" name="Chỗ dành sẵn cho Biểu đồ 3">
            <a:extLst>
              <a:ext uri="{FF2B5EF4-FFF2-40B4-BE49-F238E27FC236}">
                <a16:creationId xmlns:a16="http://schemas.microsoft.com/office/drawing/2014/main" id="{6345BBF8-B1C8-B3D2-E92E-6E6776C671F0}"/>
              </a:ext>
            </a:extLst>
          </p:cNvPr>
          <p:cNvSpPr>
            <a:spLocks noGrp="1"/>
          </p:cNvSpPr>
          <p:nvPr>
            <p:ph type="chart" sz="quarter" idx="13"/>
          </p:nvPr>
        </p:nvSpPr>
        <p:spPr>
          <a:xfrm>
            <a:off x="338735" y="1406525"/>
            <a:ext cx="11287207" cy="4670425"/>
          </a:xfrm>
        </p:spPr>
        <p:txBody>
          <a:bodyPr/>
          <a:lstStyle/>
          <a:p>
            <a:r>
              <a:rPr lang="vi-VN" dirty="0"/>
              <a:t>Đánh giá mức độ hoàn thành: chương trình hoạt động nhưng vẫn còn nhiều điểm chưa tối ưu</a:t>
            </a:r>
          </a:p>
          <a:p>
            <a:r>
              <a:rPr lang="vi-VN" dirty="0"/>
              <a:t>Các khó khăn khi triển khai và các giải quyết: gặp khó khăn khi tối ưu hóa giải thuật. Giải quyết bằng cách cùng thảo luận, bàn cách giải quyết, tham khảo công cụ AI</a:t>
            </a:r>
          </a:p>
          <a:p>
            <a:r>
              <a:rPr lang="vi-VN" dirty="0"/>
              <a:t>Hạn chế còn tồn tại và hướng phát triển: chương trình còn hạn chế về mặt chức năng, chưa tối ưu hóa tiện ít cho người dùng. Bọn em sẽ tiếp tục học tập nhiên cứu  </a:t>
            </a:r>
          </a:p>
        </p:txBody>
      </p:sp>
    </p:spTree>
    <p:extLst>
      <p:ext uri="{BB962C8B-B14F-4D97-AF65-F5344CB8AC3E}">
        <p14:creationId xmlns:p14="http://schemas.microsoft.com/office/powerpoint/2010/main" val="3123487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08E1B1-D9CD-415A-BCE5-B57F39B2F31D}"/>
              </a:ext>
            </a:extLst>
          </p:cNvPr>
          <p:cNvSpPr>
            <a:spLocks noGrp="1"/>
          </p:cNvSpPr>
          <p:nvPr>
            <p:ph sz="quarter" idx="13"/>
          </p:nvPr>
        </p:nvSpPr>
        <p:spPr>
          <a:xfrm>
            <a:off x="4508311" y="840364"/>
            <a:ext cx="7391400" cy="5831024"/>
          </a:xfrm>
        </p:spPr>
        <p:txBody>
          <a:bodyPr/>
          <a:lstStyle/>
          <a:p>
            <a:pPr marL="0" indent="0">
              <a:buNone/>
            </a:pPr>
            <a:r>
              <a:rPr lang="vi-VN" dirty="0"/>
              <a:t>Qua đây bọn em muốn gửi lời cảm ơn cô Trần Thị Thanh Hải đã tận tình hướng dẫn, giảng dạy giúp chúng em hoàn thành bài tập này. Sản phẩm của chúng em tuy đã hoàn thành nhưng vẫn còn nhiều thiếu xót, chúng em rất mong sẽ nhận được những lời nhận xét chỉ bảo của cô. Chúng em xin chân thành cảm ơn</a:t>
            </a:r>
            <a:endParaRPr lang="en-US" dirty="0"/>
          </a:p>
        </p:txBody>
      </p:sp>
      <p:sp>
        <p:nvSpPr>
          <p:cNvPr id="3" name="Title 2">
            <a:extLst>
              <a:ext uri="{FF2B5EF4-FFF2-40B4-BE49-F238E27FC236}">
                <a16:creationId xmlns:a16="http://schemas.microsoft.com/office/drawing/2014/main" id="{AD6941D0-D074-43AE-8875-C4BDC98ADB7F}"/>
              </a:ext>
            </a:extLst>
          </p:cNvPr>
          <p:cNvSpPr>
            <a:spLocks noGrp="1"/>
          </p:cNvSpPr>
          <p:nvPr>
            <p:ph type="title"/>
          </p:nvPr>
        </p:nvSpPr>
        <p:spPr/>
        <p:txBody>
          <a:bodyPr/>
          <a:lstStyle/>
          <a:p>
            <a:r>
              <a:rPr lang="vi-VN" dirty="0"/>
              <a:t>Lời kết</a:t>
            </a:r>
            <a:endParaRPr lang="en-US" dirty="0"/>
          </a:p>
        </p:txBody>
      </p:sp>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17</a:t>
            </a:fld>
            <a:endParaRPr lang="en-US"/>
          </a:p>
        </p:txBody>
      </p:sp>
    </p:spTree>
    <p:extLst>
      <p:ext uri="{BB962C8B-B14F-4D97-AF65-F5344CB8AC3E}">
        <p14:creationId xmlns:p14="http://schemas.microsoft.com/office/powerpoint/2010/main" val="485500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18</a:t>
            </a:fld>
            <a:endParaRPr lang="en-US"/>
          </a:p>
        </p:txBody>
      </p:sp>
    </p:spTree>
    <p:extLst>
      <p:ext uri="{BB962C8B-B14F-4D97-AF65-F5344CB8AC3E}">
        <p14:creationId xmlns:p14="http://schemas.microsoft.com/office/powerpoint/2010/main" val="2790627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2303106" y="2257290"/>
            <a:ext cx="7585787" cy="2343419"/>
          </a:xfrm>
        </p:spPr>
        <p:txBody>
          <a:bodyPr/>
          <a:lstStyle/>
          <a:p>
            <a:r>
              <a:rPr lang="vi-VN" dirty="0"/>
              <a:t>BÀI TẬP LỚN MÔN CẤU TRÚC </a:t>
            </a:r>
            <a:r>
              <a:rPr lang="vi-VN"/>
              <a:t>DỮ LIỆU VÀ GIẢI THUẬT-ET2100</a:t>
            </a:r>
            <a:endParaRPr lang="en-US" dirty="0"/>
          </a:p>
        </p:txBody>
      </p:sp>
    </p:spTree>
    <p:extLst>
      <p:ext uri="{BB962C8B-B14F-4D97-AF65-F5344CB8AC3E}">
        <p14:creationId xmlns:p14="http://schemas.microsoft.com/office/powerpoint/2010/main" val="1234004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1575601"/>
            <a:ext cx="9569129" cy="1643460"/>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dirty="0"/>
              <a:t>CHỦ ĐỀ: HỆ THỐNG MÔ PHỎNG QUẢN LÍ TỆP TIN</a:t>
            </a:r>
            <a:endParaRPr lang="en-US" dirty="0"/>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365399"/>
            <a:ext cx="7342482" cy="2559540"/>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800" b="0" dirty="0"/>
              <a:t>GVHD: </a:t>
            </a:r>
            <a:r>
              <a:rPr lang="vi-VN" sz="2800" b="0" dirty="0" err="1"/>
              <a:t>PSG.TS.Trần</a:t>
            </a:r>
            <a:r>
              <a:rPr lang="vi-VN" sz="2800" b="0" dirty="0"/>
              <a:t> Thị Thanh Hải</a:t>
            </a:r>
          </a:p>
          <a:p>
            <a:r>
              <a:rPr lang="vi-VN" sz="2800" b="0" dirty="0"/>
              <a:t>Mã lớp: 154832</a:t>
            </a:r>
          </a:p>
          <a:p>
            <a:r>
              <a:rPr lang="vi-VN" sz="2800" b="0" dirty="0"/>
              <a:t>Nhóm sinh viên thực hiện:</a:t>
            </a:r>
          </a:p>
          <a:p>
            <a:pPr marL="514350" indent="-514350">
              <a:buAutoNum type="arabicPeriod"/>
            </a:pPr>
            <a:r>
              <a:rPr lang="vi-VN" sz="2800" b="0" dirty="0"/>
              <a:t>Phan Thanh Bình 20223683</a:t>
            </a:r>
          </a:p>
          <a:p>
            <a:pPr marL="514350" indent="-514350">
              <a:buAutoNum type="arabicPeriod"/>
            </a:pPr>
            <a:r>
              <a:rPr lang="vi-VN" sz="2800" b="0" dirty="0"/>
              <a:t>Phạm Trường Giang 20223944</a:t>
            </a:r>
          </a:p>
          <a:p>
            <a:pPr marL="514350" indent="-514350">
              <a:buAutoNum type="arabicPeriod"/>
            </a:pPr>
            <a:r>
              <a:rPr lang="vi-VN" sz="2800" b="0" dirty="0"/>
              <a:t>Hoàng Quang Vinh 20224201</a:t>
            </a:r>
            <a:endParaRPr lang="en-US" sz="2800" b="0"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743172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dirty="0"/>
              <a:t>Nội dung</a:t>
            </a:r>
            <a:endParaRPr lang="en-US" dirty="0"/>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r>
              <a:rPr lang="vi-VN" dirty="0"/>
              <a:t>1. Giới thiệu bài toán</a:t>
            </a:r>
          </a:p>
          <a:p>
            <a:r>
              <a:rPr lang="vi-VN" dirty="0"/>
              <a:t>2. Giới thiệu thành viên nhóm, nhiệm vụ</a:t>
            </a:r>
          </a:p>
          <a:p>
            <a:r>
              <a:rPr lang="vi-VN" dirty="0"/>
              <a:t>3. Phương pháp giải quyết</a:t>
            </a:r>
          </a:p>
          <a:p>
            <a:r>
              <a:rPr lang="vi-VN" dirty="0"/>
              <a:t>4. Kết quả thực nghiệm</a:t>
            </a:r>
          </a:p>
          <a:p>
            <a:r>
              <a:rPr lang="vi-VN" dirty="0"/>
              <a:t>5. Kết luận</a:t>
            </a:r>
            <a:endParaRPr lang="en-US" dirty="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Tree>
    <p:extLst>
      <p:ext uri="{BB962C8B-B14F-4D97-AF65-F5344CB8AC3E}">
        <p14:creationId xmlns:p14="http://schemas.microsoft.com/office/powerpoint/2010/main" val="221433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p:txBody>
          <a:bodyPr/>
          <a:lstStyle/>
          <a:p>
            <a:r>
              <a:rPr lang="vi-VN" dirty="0"/>
              <a:t>1. Giới thiệu bài toán</a:t>
            </a:r>
            <a:endParaRPr lang="en-US" dirty="0"/>
          </a:p>
        </p:txBody>
      </p:sp>
      <p:sp>
        <p:nvSpPr>
          <p:cNvPr id="3" name="Chart Placeholder 2">
            <a:extLst>
              <a:ext uri="{FF2B5EF4-FFF2-40B4-BE49-F238E27FC236}">
                <a16:creationId xmlns:a16="http://schemas.microsoft.com/office/drawing/2014/main" id="{C8196C5E-7B93-4E81-B617-CD97C06D6032}"/>
              </a:ext>
            </a:extLst>
          </p:cNvPr>
          <p:cNvSpPr>
            <a:spLocks noGrp="1"/>
          </p:cNvSpPr>
          <p:nvPr>
            <p:ph type="chart" sz="quarter" idx="13"/>
          </p:nvPr>
        </p:nvSpPr>
        <p:spPr>
          <a:xfrm>
            <a:off x="442166" y="1192811"/>
            <a:ext cx="11411097" cy="4655894"/>
          </a:xfrm>
        </p:spPr>
        <p:txBody>
          <a:bodyPr/>
          <a:lstStyle/>
          <a:p>
            <a:r>
              <a:rPr lang="vi-VN" dirty="0" err="1"/>
              <a:t>Input</a:t>
            </a:r>
            <a:r>
              <a:rPr lang="vi-VN" dirty="0"/>
              <a:t>: cho phép thêm, xóa, đổi tên các tệp tin, thư mục</a:t>
            </a:r>
          </a:p>
          <a:p>
            <a:r>
              <a:rPr lang="vi-VN" dirty="0" err="1"/>
              <a:t>Output</a:t>
            </a:r>
            <a:r>
              <a:rPr lang="vi-VN" dirty="0"/>
              <a:t>: quản lí các thư mục, tệp tin theo cấu trúc cây, cho phép duyệt thư mục theo chiều sâu, hiển thị cấu trúc cây của thư mục dưới dạng cây </a:t>
            </a:r>
          </a:p>
          <a:p>
            <a:r>
              <a:rPr lang="vi-VN" dirty="0"/>
              <a:t>Ứng dụng trong thực tế: có thể sử dụng để quản lí tệp tin, quản lí dữ liệu, ứng dụng ghi chú, lưu trữ tài liệu</a:t>
            </a:r>
          </a:p>
        </p:txBody>
      </p:sp>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p:txBody>
          <a:bodyPr/>
          <a:lstStyle/>
          <a:p>
            <a:fld id="{9EA0BE3B-158A-4EDF-80DC-E394A0D1600F}" type="slidenum">
              <a:rPr lang="en-US" smtClean="0"/>
              <a:pPr/>
              <a:t>5</a:t>
            </a:fld>
            <a:endParaRPr lang="en-US"/>
          </a:p>
        </p:txBody>
      </p:sp>
    </p:spTree>
    <p:extLst>
      <p:ext uri="{BB962C8B-B14F-4D97-AF65-F5344CB8AC3E}">
        <p14:creationId xmlns:p14="http://schemas.microsoft.com/office/powerpoint/2010/main" val="64084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vi-VN" dirty="0"/>
              <a:t>2. Giới thiệu thành viên nhóm, nhiệm vụ</a:t>
            </a:r>
            <a:endParaRPr lang="en-US" dirty="0"/>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p:txBody>
          <a:bodyPr/>
          <a:lstStyle/>
          <a:p>
            <a:r>
              <a:rPr lang="vi-VN" dirty="0"/>
              <a:t>Hoàng Quang Vinh: Trưởng nhóm, phân công </a:t>
            </a:r>
            <a:r>
              <a:rPr lang="vi-VN" dirty="0" err="1"/>
              <a:t>công</a:t>
            </a:r>
            <a:r>
              <a:rPr lang="vi-VN" dirty="0"/>
              <a:t> việc, lên ý tưởng về cách giải quyết bài toán, xây dựng giải thuật, hoàn thiện báo cáo</a:t>
            </a:r>
          </a:p>
          <a:p>
            <a:r>
              <a:rPr lang="vi-VN" dirty="0"/>
              <a:t>Phạm Trường Giang: Thành viên nhóm, cùng lên ý tưởng về giải thuật, viết </a:t>
            </a:r>
            <a:r>
              <a:rPr lang="vi-VN" dirty="0" err="1"/>
              <a:t>code</a:t>
            </a:r>
            <a:r>
              <a:rPr lang="vi-VN" dirty="0"/>
              <a:t>, hoàn thiện báo cáo</a:t>
            </a:r>
          </a:p>
          <a:p>
            <a:r>
              <a:rPr lang="vi-VN" dirty="0"/>
              <a:t>Phan Thanh Bình: Thành viên nhóm, cùng lên ý tưởng về giải thuật, viết </a:t>
            </a:r>
            <a:r>
              <a:rPr lang="vi-VN" dirty="0" err="1"/>
              <a:t>code</a:t>
            </a:r>
            <a:r>
              <a:rPr lang="vi-VN" dirty="0"/>
              <a:t>, làm </a:t>
            </a:r>
            <a:r>
              <a:rPr lang="vi-VN" dirty="0" err="1"/>
              <a:t>slide</a:t>
            </a:r>
            <a:endParaRPr lang="vi-VN" dirty="0"/>
          </a:p>
          <a:p>
            <a:pPr marL="0" indent="0">
              <a:buNone/>
            </a:pPr>
            <a:endParaRPr lang="en-US" dirty="0"/>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6</a:t>
            </a:fld>
            <a:endParaRPr lang="en-US"/>
          </a:p>
        </p:txBody>
      </p:sp>
    </p:spTree>
    <p:extLst>
      <p:ext uri="{BB962C8B-B14F-4D97-AF65-F5344CB8AC3E}">
        <p14:creationId xmlns:p14="http://schemas.microsoft.com/office/powerpoint/2010/main" val="3505952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50FC6EC1-E059-0968-0D0F-FCAED532FB7C}"/>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3" name="Tiêu đề 2">
            <a:extLst>
              <a:ext uri="{FF2B5EF4-FFF2-40B4-BE49-F238E27FC236}">
                <a16:creationId xmlns:a16="http://schemas.microsoft.com/office/drawing/2014/main" id="{EECAE03E-2764-14ED-BCDE-51AEA056C90C}"/>
              </a:ext>
            </a:extLst>
          </p:cNvPr>
          <p:cNvSpPr>
            <a:spLocks noGrp="1"/>
          </p:cNvSpPr>
          <p:nvPr>
            <p:ph type="title"/>
          </p:nvPr>
        </p:nvSpPr>
        <p:spPr/>
        <p:txBody>
          <a:bodyPr/>
          <a:lstStyle/>
          <a:p>
            <a:r>
              <a:rPr lang="vi-VN" dirty="0"/>
              <a:t>3. Phương pháp giải quyết</a:t>
            </a:r>
          </a:p>
        </p:txBody>
      </p:sp>
      <p:sp>
        <p:nvSpPr>
          <p:cNvPr id="4" name="Chỗ dành sẵn cho Biểu đồ 3">
            <a:extLst>
              <a:ext uri="{FF2B5EF4-FFF2-40B4-BE49-F238E27FC236}">
                <a16:creationId xmlns:a16="http://schemas.microsoft.com/office/drawing/2014/main" id="{0DECD921-4E85-A69C-1336-E34F8A2B3A31}"/>
              </a:ext>
            </a:extLst>
          </p:cNvPr>
          <p:cNvSpPr>
            <a:spLocks noGrp="1"/>
          </p:cNvSpPr>
          <p:nvPr>
            <p:ph type="chart" sz="quarter" idx="13"/>
          </p:nvPr>
        </p:nvSpPr>
        <p:spPr>
          <a:xfrm>
            <a:off x="338736" y="1198853"/>
            <a:ext cx="11514528" cy="4910299"/>
          </a:xfrm>
        </p:spPr>
        <p:txBody>
          <a:bodyPr/>
          <a:lstStyle/>
          <a:p>
            <a:r>
              <a:rPr lang="vi-VN" sz="2000" b="1" dirty="0"/>
              <a:t>Giải thuật để thực hiện bài toán:</a:t>
            </a:r>
          </a:p>
          <a:p>
            <a:pPr marL="0" indent="0">
              <a:buNone/>
            </a:pPr>
            <a:r>
              <a:rPr lang="vi-VN" sz="1600" b="1" dirty="0"/>
              <a:t>1. Cấu trúc cây:</a:t>
            </a:r>
          </a:p>
          <a:p>
            <a:r>
              <a:rPr lang="vi-VN" sz="1600" dirty="0"/>
              <a:t>- Sử dụng lớp </a:t>
            </a:r>
            <a:r>
              <a:rPr lang="vi-VN" sz="1600" dirty="0" err="1"/>
              <a:t>Node</a:t>
            </a:r>
            <a:r>
              <a:rPr lang="vi-VN" sz="1600" dirty="0"/>
              <a:t> để xây dựng cấu trúc cây. Mỗi nút có thể là một thư mục hoặc một tệp tin và có thể chứa nhiều nút con.</a:t>
            </a:r>
          </a:p>
          <a:p>
            <a:pPr marL="0" indent="0">
              <a:buNone/>
            </a:pPr>
            <a:r>
              <a:rPr lang="vi-VN" sz="1600" dirty="0"/>
              <a:t> </a:t>
            </a:r>
            <a:r>
              <a:rPr lang="vi-VN" sz="1600" b="1" dirty="0"/>
              <a:t>2. Kiểm tra tên đã tồn tại (</a:t>
            </a:r>
            <a:r>
              <a:rPr lang="vi-VN" sz="1600" b="1" dirty="0" err="1"/>
              <a:t>nameExists</a:t>
            </a:r>
            <a:r>
              <a:rPr lang="vi-VN" sz="1600" b="1" dirty="0"/>
              <a:t>):</a:t>
            </a:r>
          </a:p>
          <a:p>
            <a:r>
              <a:rPr lang="vi-VN" sz="1600" dirty="0"/>
              <a:t> Nhận vào một nút gốc và tên cần kiểm tra.</a:t>
            </a:r>
          </a:p>
          <a:p>
            <a:r>
              <a:rPr lang="vi-VN" sz="1600" dirty="0"/>
              <a:t> Duyệt qua từng nút con của nút gốc.</a:t>
            </a:r>
          </a:p>
          <a:p>
            <a:r>
              <a:rPr lang="vi-VN" sz="1600" dirty="0"/>
              <a:t> Nếu có nút con nào có tên trùng với tên cần kiểm tra, trả về </a:t>
            </a:r>
            <a:r>
              <a:rPr lang="vi-VN" sz="1600" dirty="0" err="1"/>
              <a:t>true</a:t>
            </a:r>
            <a:r>
              <a:rPr lang="vi-VN" sz="1600" dirty="0"/>
              <a:t>.</a:t>
            </a:r>
          </a:p>
          <a:p>
            <a:r>
              <a:rPr lang="vi-VN" sz="1600" dirty="0"/>
              <a:t> Nếu không tìm thấy, trả về </a:t>
            </a:r>
            <a:r>
              <a:rPr lang="vi-VN" sz="1600" dirty="0" err="1"/>
              <a:t>false</a:t>
            </a:r>
            <a:r>
              <a:rPr lang="vi-VN" sz="1600" dirty="0"/>
              <a:t>.</a:t>
            </a:r>
          </a:p>
          <a:p>
            <a:pPr marL="0" indent="0">
              <a:buNone/>
            </a:pPr>
            <a:r>
              <a:rPr lang="vi-VN" sz="1600" b="1" dirty="0"/>
              <a:t> 3. Thêm nút (</a:t>
            </a:r>
            <a:r>
              <a:rPr lang="vi-VN" sz="1600" b="1" dirty="0" err="1"/>
              <a:t>addNode</a:t>
            </a:r>
            <a:r>
              <a:rPr lang="vi-VN" sz="1600" b="1" dirty="0"/>
              <a:t>):</a:t>
            </a:r>
            <a:endParaRPr lang="vi-VN" sz="1600" dirty="0"/>
          </a:p>
          <a:p>
            <a:r>
              <a:rPr lang="vi-VN" sz="1600" dirty="0"/>
              <a:t> Nhận vào nút gốc, tên của nút cha, tên mới và kiểu (thư mục hoặc tệp tin).</a:t>
            </a:r>
          </a:p>
          <a:p>
            <a:r>
              <a:rPr lang="vi-VN" sz="1600" dirty="0"/>
              <a:t> Nếu tên của nút gốc trùng với tên nút cha:</a:t>
            </a:r>
          </a:p>
          <a:p>
            <a:r>
              <a:rPr lang="vi-VN" sz="1600" dirty="0"/>
              <a:t>   - Kiểm tra xem tên mới đã tồn tại trong danh sách con bằng cách gọi </a:t>
            </a:r>
            <a:r>
              <a:rPr lang="vi-VN" sz="1600" dirty="0" err="1"/>
              <a:t>nameExists</a:t>
            </a:r>
            <a:r>
              <a:rPr lang="vi-VN" sz="1600" dirty="0"/>
              <a:t>.</a:t>
            </a:r>
          </a:p>
          <a:p>
            <a:r>
              <a:rPr lang="vi-VN" sz="1600" dirty="0"/>
              <a:t>   - Nếu tồn tại, in thông báo lỗi và trả về </a:t>
            </a:r>
            <a:r>
              <a:rPr lang="vi-VN" sz="1600" dirty="0" err="1"/>
              <a:t>false</a:t>
            </a:r>
            <a:r>
              <a:rPr lang="vi-VN" sz="1600" dirty="0"/>
              <a:t>.</a:t>
            </a:r>
          </a:p>
          <a:p>
            <a:r>
              <a:rPr lang="vi-VN" sz="1600" dirty="0"/>
              <a:t>   - Nếu không, tạo một nút mới và thêm vào danh sách con, trả về </a:t>
            </a:r>
            <a:r>
              <a:rPr lang="vi-VN" sz="1600" dirty="0" err="1"/>
              <a:t>true</a:t>
            </a:r>
            <a:r>
              <a:rPr lang="vi-VN" sz="1600" dirty="0"/>
              <a:t>.</a:t>
            </a:r>
          </a:p>
          <a:p>
            <a:endParaRPr lang="vi-VN" sz="1600" dirty="0"/>
          </a:p>
          <a:p>
            <a:endParaRPr lang="vi-VN" sz="1600" dirty="0"/>
          </a:p>
          <a:p>
            <a:endParaRPr lang="vi-VN" sz="1600" dirty="0"/>
          </a:p>
          <a:p>
            <a:pPr marL="0" indent="0">
              <a:buNone/>
            </a:pPr>
            <a:endParaRPr lang="vi-VN" sz="1600" dirty="0"/>
          </a:p>
        </p:txBody>
      </p:sp>
    </p:spTree>
    <p:extLst>
      <p:ext uri="{BB962C8B-B14F-4D97-AF65-F5344CB8AC3E}">
        <p14:creationId xmlns:p14="http://schemas.microsoft.com/office/powerpoint/2010/main" val="3451233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478322AC-86A1-B285-7142-071694B0BF79}"/>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3" name="Tiêu đề 2">
            <a:extLst>
              <a:ext uri="{FF2B5EF4-FFF2-40B4-BE49-F238E27FC236}">
                <a16:creationId xmlns:a16="http://schemas.microsoft.com/office/drawing/2014/main" id="{1F8990D0-FECA-40E7-B807-D1B962F01D7D}"/>
              </a:ext>
            </a:extLst>
          </p:cNvPr>
          <p:cNvSpPr>
            <a:spLocks noGrp="1"/>
          </p:cNvSpPr>
          <p:nvPr>
            <p:ph type="title"/>
          </p:nvPr>
        </p:nvSpPr>
        <p:spPr/>
        <p:txBody>
          <a:bodyPr/>
          <a:lstStyle/>
          <a:p>
            <a:r>
              <a:rPr lang="vi-VN" dirty="0"/>
              <a:t>3. Phương pháp giải quyết</a:t>
            </a:r>
          </a:p>
        </p:txBody>
      </p:sp>
      <p:sp>
        <p:nvSpPr>
          <p:cNvPr id="4" name="Chỗ dành sẵn cho Biểu đồ 3">
            <a:extLst>
              <a:ext uri="{FF2B5EF4-FFF2-40B4-BE49-F238E27FC236}">
                <a16:creationId xmlns:a16="http://schemas.microsoft.com/office/drawing/2014/main" id="{F214779D-D654-C055-F915-9494820E2F58}"/>
              </a:ext>
            </a:extLst>
          </p:cNvPr>
          <p:cNvSpPr>
            <a:spLocks noGrp="1"/>
          </p:cNvSpPr>
          <p:nvPr>
            <p:ph type="chart" sz="quarter" idx="13"/>
          </p:nvPr>
        </p:nvSpPr>
        <p:spPr>
          <a:xfrm>
            <a:off x="338736" y="1296955"/>
            <a:ext cx="11514528" cy="4779995"/>
          </a:xfrm>
        </p:spPr>
        <p:txBody>
          <a:bodyPr/>
          <a:lstStyle/>
          <a:p>
            <a:r>
              <a:rPr lang="vi-VN" sz="1600" dirty="0"/>
              <a:t> Nếu không, duyệt qua các nút con:</a:t>
            </a:r>
          </a:p>
          <a:p>
            <a:r>
              <a:rPr lang="vi-VN" sz="1600" dirty="0"/>
              <a:t>   - Nếu nút con không phải là tệp tin, gọi đệ quy </a:t>
            </a:r>
            <a:r>
              <a:rPr lang="vi-VN" sz="1600" dirty="0" err="1"/>
              <a:t>addNode</a:t>
            </a:r>
            <a:r>
              <a:rPr lang="vi-VN" sz="1600" dirty="0"/>
              <a:t> cho nút con.</a:t>
            </a:r>
          </a:p>
          <a:p>
            <a:r>
              <a:rPr lang="vi-VN" sz="1600" dirty="0"/>
              <a:t>   - Nếu thêm thành công, trả về </a:t>
            </a:r>
            <a:r>
              <a:rPr lang="vi-VN" sz="1600" dirty="0" err="1"/>
              <a:t>true</a:t>
            </a:r>
            <a:r>
              <a:rPr lang="vi-VN" sz="1600" dirty="0"/>
              <a:t>.</a:t>
            </a:r>
          </a:p>
          <a:p>
            <a:r>
              <a:rPr lang="vi-VN" sz="1600" dirty="0"/>
              <a:t> Nếu không tìm thấy nút cha, trả về </a:t>
            </a:r>
            <a:r>
              <a:rPr lang="vi-VN" sz="1600" dirty="0" err="1"/>
              <a:t>false</a:t>
            </a:r>
            <a:r>
              <a:rPr lang="vi-VN" sz="1600" dirty="0"/>
              <a:t>.</a:t>
            </a:r>
          </a:p>
          <a:p>
            <a:pPr marL="0" indent="0">
              <a:buNone/>
            </a:pPr>
            <a:r>
              <a:rPr lang="vi-VN" sz="1600" b="1" dirty="0"/>
              <a:t> 4. Xóa nút (</a:t>
            </a:r>
            <a:r>
              <a:rPr lang="vi-VN" sz="1600" b="1" dirty="0" err="1"/>
              <a:t>deleteNode</a:t>
            </a:r>
            <a:r>
              <a:rPr lang="vi-VN" sz="1600" b="1" dirty="0"/>
              <a:t>):</a:t>
            </a:r>
          </a:p>
          <a:p>
            <a:r>
              <a:rPr lang="vi-VN" sz="1600" dirty="0"/>
              <a:t> Nhận vào nút gốc và tên của nút cần xóa.</a:t>
            </a:r>
          </a:p>
          <a:p>
            <a:r>
              <a:rPr lang="vi-VN" sz="1600" dirty="0"/>
              <a:t> Duyệt qua danh sách các nút con:</a:t>
            </a:r>
          </a:p>
          <a:p>
            <a:r>
              <a:rPr lang="vi-VN" sz="1600" dirty="0"/>
              <a:t>   - Nếu tên của nút con trùng với tên cần xóa, xóa nút con khỏi danh sách và trả về </a:t>
            </a:r>
            <a:r>
              <a:rPr lang="vi-VN" sz="1600" dirty="0" err="1"/>
              <a:t>true</a:t>
            </a:r>
            <a:r>
              <a:rPr lang="vi-VN" sz="1600" dirty="0"/>
              <a:t>.</a:t>
            </a:r>
          </a:p>
          <a:p>
            <a:r>
              <a:rPr lang="vi-VN" sz="1600" dirty="0"/>
              <a:t>   - Nếu không, nếu nút con không phải là tệp tin, gọi đệ quy </a:t>
            </a:r>
            <a:r>
              <a:rPr lang="vi-VN" sz="1600" dirty="0" err="1"/>
              <a:t>deleteNode</a:t>
            </a:r>
            <a:r>
              <a:rPr lang="vi-VN" sz="1600" dirty="0"/>
              <a:t> cho nút con.</a:t>
            </a:r>
          </a:p>
          <a:p>
            <a:r>
              <a:rPr lang="vi-VN" sz="1600" dirty="0"/>
              <a:t> Nếu không tìm thấy nút cần xóa, trả về </a:t>
            </a:r>
            <a:r>
              <a:rPr lang="vi-VN" sz="1600" dirty="0" err="1"/>
              <a:t>false</a:t>
            </a:r>
            <a:r>
              <a:rPr lang="vi-VN" sz="1600" dirty="0"/>
              <a:t>.</a:t>
            </a:r>
          </a:p>
          <a:p>
            <a:endParaRPr lang="vi-VN" sz="1600" dirty="0"/>
          </a:p>
        </p:txBody>
      </p:sp>
    </p:spTree>
    <p:extLst>
      <p:ext uri="{BB962C8B-B14F-4D97-AF65-F5344CB8AC3E}">
        <p14:creationId xmlns:p14="http://schemas.microsoft.com/office/powerpoint/2010/main" val="2468457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A2BB6E28-9A8A-61FC-96ED-1F71CC3697B3}"/>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3" name="Tiêu đề 2">
            <a:extLst>
              <a:ext uri="{FF2B5EF4-FFF2-40B4-BE49-F238E27FC236}">
                <a16:creationId xmlns:a16="http://schemas.microsoft.com/office/drawing/2014/main" id="{7F4C5ECE-DD3A-6722-1A8D-AEA02D5ECA34}"/>
              </a:ext>
            </a:extLst>
          </p:cNvPr>
          <p:cNvSpPr>
            <a:spLocks noGrp="1"/>
          </p:cNvSpPr>
          <p:nvPr>
            <p:ph type="title"/>
          </p:nvPr>
        </p:nvSpPr>
        <p:spPr/>
        <p:txBody>
          <a:bodyPr/>
          <a:lstStyle/>
          <a:p>
            <a:r>
              <a:rPr lang="vi-VN" dirty="0"/>
              <a:t>3.Phương pháp giải quyết</a:t>
            </a:r>
          </a:p>
        </p:txBody>
      </p:sp>
      <p:sp>
        <p:nvSpPr>
          <p:cNvPr id="4" name="Chỗ dành sẵn cho Biểu đồ 3">
            <a:extLst>
              <a:ext uri="{FF2B5EF4-FFF2-40B4-BE49-F238E27FC236}">
                <a16:creationId xmlns:a16="http://schemas.microsoft.com/office/drawing/2014/main" id="{42BDA274-A528-A26A-559D-76977C3C85F6}"/>
              </a:ext>
            </a:extLst>
          </p:cNvPr>
          <p:cNvSpPr>
            <a:spLocks noGrp="1"/>
          </p:cNvSpPr>
          <p:nvPr>
            <p:ph type="chart" sz="quarter" idx="13"/>
          </p:nvPr>
        </p:nvSpPr>
        <p:spPr>
          <a:xfrm>
            <a:off x="338735" y="1406525"/>
            <a:ext cx="11514527" cy="4670425"/>
          </a:xfrm>
        </p:spPr>
        <p:txBody>
          <a:bodyPr/>
          <a:lstStyle/>
          <a:p>
            <a:pPr marL="0" indent="0">
              <a:buNone/>
            </a:pPr>
            <a:r>
              <a:rPr lang="vi-VN" sz="1600" b="1" dirty="0"/>
              <a:t>5. Đổi tên nút (</a:t>
            </a:r>
            <a:r>
              <a:rPr lang="vi-VN" sz="1600" b="1" dirty="0" err="1"/>
              <a:t>renameNode</a:t>
            </a:r>
            <a:r>
              <a:rPr lang="vi-VN" sz="1600" b="1" dirty="0"/>
              <a:t>):</a:t>
            </a:r>
          </a:p>
          <a:p>
            <a:r>
              <a:rPr lang="vi-VN" sz="1600" dirty="0"/>
              <a:t> Nhận vào nút gốc, tên hiện tại và tên mới.</a:t>
            </a:r>
          </a:p>
          <a:p>
            <a:r>
              <a:rPr lang="vi-VN" sz="1600" dirty="0"/>
              <a:t> Kiểm tra xem tên mới đã tồn tại trong danh sách con bằng cách gọi </a:t>
            </a:r>
            <a:r>
              <a:rPr lang="vi-VN" sz="1600" dirty="0" err="1"/>
              <a:t>nameExists</a:t>
            </a:r>
            <a:r>
              <a:rPr lang="vi-VN" sz="1600" dirty="0"/>
              <a:t>. Nếu có, in thông báo lỗi và trả về </a:t>
            </a:r>
            <a:r>
              <a:rPr lang="vi-VN" sz="1600" dirty="0" err="1"/>
              <a:t>false</a:t>
            </a:r>
            <a:r>
              <a:rPr lang="vi-VN" sz="1600" dirty="0"/>
              <a:t>.</a:t>
            </a:r>
          </a:p>
          <a:p>
            <a:r>
              <a:rPr lang="vi-VN" sz="1600" dirty="0"/>
              <a:t> Duyệt qua danh sách các nút con:</a:t>
            </a:r>
          </a:p>
          <a:p>
            <a:r>
              <a:rPr lang="vi-VN" sz="1600" dirty="0"/>
              <a:t>   - Nếu tên của nút con trùng với tên hiện tại, đổi tên nó với tên mới và trả về </a:t>
            </a:r>
            <a:r>
              <a:rPr lang="vi-VN" sz="1600" dirty="0" err="1"/>
              <a:t>true</a:t>
            </a:r>
            <a:r>
              <a:rPr lang="vi-VN" sz="1600" dirty="0"/>
              <a:t>.</a:t>
            </a:r>
          </a:p>
          <a:p>
            <a:r>
              <a:rPr lang="vi-VN" sz="1600" dirty="0"/>
              <a:t>   - Nếu không, nếu nút con không phải là tệp tin, gọi đệ quy </a:t>
            </a:r>
            <a:r>
              <a:rPr lang="vi-VN" sz="1600" dirty="0" err="1"/>
              <a:t>renameNode</a:t>
            </a:r>
            <a:r>
              <a:rPr lang="vi-VN" sz="1600" dirty="0"/>
              <a:t> cho nút con.</a:t>
            </a:r>
          </a:p>
          <a:p>
            <a:r>
              <a:rPr lang="vi-VN" sz="1600" dirty="0"/>
              <a:t> Nếu không tìm thấy nút cần đổi tên, trả về </a:t>
            </a:r>
            <a:r>
              <a:rPr lang="vi-VN" sz="1600" dirty="0" err="1"/>
              <a:t>false</a:t>
            </a:r>
            <a:r>
              <a:rPr lang="vi-VN" sz="1600" dirty="0"/>
              <a:t>.</a:t>
            </a:r>
          </a:p>
          <a:p>
            <a:pPr marL="0" indent="0">
              <a:buNone/>
            </a:pPr>
            <a:r>
              <a:rPr lang="vi-VN" sz="1600" b="1" dirty="0"/>
              <a:t>6. Hiển thị cây (</a:t>
            </a:r>
            <a:r>
              <a:rPr lang="vi-VN" sz="1600" b="1" dirty="0" err="1"/>
              <a:t>displayTree</a:t>
            </a:r>
            <a:r>
              <a:rPr lang="vi-VN" sz="1600" b="1" dirty="0"/>
              <a:t>):</a:t>
            </a:r>
          </a:p>
          <a:p>
            <a:r>
              <a:rPr lang="vi-VN" sz="1600" dirty="0"/>
              <a:t> Nhận vào nút gốc, chuỗi </a:t>
            </a:r>
            <a:r>
              <a:rPr lang="vi-VN" sz="1600" dirty="0" err="1"/>
              <a:t>indent</a:t>
            </a:r>
            <a:r>
              <a:rPr lang="vi-VN" sz="1600" dirty="0"/>
              <a:t> (để hiển thị cấu trúc) và mức độ hiện tại.</a:t>
            </a:r>
          </a:p>
          <a:p>
            <a:r>
              <a:rPr lang="vi-VN" sz="1600" dirty="0"/>
              <a:t> Nếu mức độ tối đa được chỉ định và mức độ hiện tại lớn hơn mức độ tối đa, dừng lại.</a:t>
            </a:r>
          </a:p>
          <a:p>
            <a:r>
              <a:rPr lang="vi-VN" sz="1600" dirty="0"/>
              <a:t> In tên của nút với định dạng (thư mục hoặc tệp tin).</a:t>
            </a:r>
          </a:p>
          <a:p>
            <a:r>
              <a:rPr lang="vi-VN" sz="1600" dirty="0"/>
              <a:t> Duyệt qua các nút con và gọi đệ quy </a:t>
            </a:r>
            <a:r>
              <a:rPr lang="vi-VN" sz="1600" dirty="0" err="1"/>
              <a:t>displayTree</a:t>
            </a:r>
            <a:r>
              <a:rPr lang="vi-VN" sz="1600" dirty="0"/>
              <a:t> cho từng nút, tăng mức độ hiện tại.</a:t>
            </a:r>
          </a:p>
          <a:p>
            <a:endParaRPr lang="vi-VN" sz="1600" dirty="0"/>
          </a:p>
        </p:txBody>
      </p:sp>
    </p:spTree>
    <p:extLst>
      <p:ext uri="{BB962C8B-B14F-4D97-AF65-F5344CB8AC3E}">
        <p14:creationId xmlns:p14="http://schemas.microsoft.com/office/powerpoint/2010/main" val="9189173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TotalTime>
  <Words>1651</Words>
  <Application>Microsoft Office PowerPoint</Application>
  <PresentationFormat>Màn hình rộng</PresentationFormat>
  <Paragraphs>157</Paragraphs>
  <Slides>18</Slides>
  <Notes>0</Notes>
  <HiddenSlides>0</HiddenSlides>
  <MMClips>0</MMClips>
  <ScaleCrop>false</ScaleCrop>
  <HeadingPairs>
    <vt:vector size="6" baseType="variant">
      <vt:variant>
        <vt:lpstr>Phông được Dùng</vt:lpstr>
      </vt:variant>
      <vt:variant>
        <vt:i4>3</vt:i4>
      </vt:variant>
      <vt:variant>
        <vt:lpstr>Chủ đề</vt:lpstr>
      </vt:variant>
      <vt:variant>
        <vt:i4>1</vt:i4>
      </vt:variant>
      <vt:variant>
        <vt:lpstr>Tiêu đề Bản chiếu</vt:lpstr>
      </vt:variant>
      <vt:variant>
        <vt:i4>18</vt:i4>
      </vt:variant>
    </vt:vector>
  </HeadingPairs>
  <TitlesOfParts>
    <vt:vector size="22" baseType="lpstr">
      <vt:lpstr>Arial</vt:lpstr>
      <vt:lpstr>Calibri</vt:lpstr>
      <vt:lpstr>Lato</vt:lpstr>
      <vt:lpstr>Office Theme</vt:lpstr>
      <vt:lpstr>Bản trình bày PowerPoint</vt:lpstr>
      <vt:lpstr>BÀI TẬP LỚN MÔN CẤU TRÚC DỮ LIỆU VÀ GIẢI THUẬT-ET2100</vt:lpstr>
      <vt:lpstr>Bản trình bày PowerPoint</vt:lpstr>
      <vt:lpstr>Nội dung</vt:lpstr>
      <vt:lpstr>1. Giới thiệu bài toán</vt:lpstr>
      <vt:lpstr>2. Giới thiệu thành viên nhóm, nhiệm vụ</vt:lpstr>
      <vt:lpstr>3. Phương pháp giải quyết</vt:lpstr>
      <vt:lpstr>3. Phương pháp giải quyết</vt:lpstr>
      <vt:lpstr>3.Phương pháp giải quyết</vt:lpstr>
      <vt:lpstr>3.Phương pháp giải quyết</vt:lpstr>
      <vt:lpstr>3. Phương pháp giải quyết</vt:lpstr>
      <vt:lpstr>3.Phương pháp giải quyết</vt:lpstr>
      <vt:lpstr>3.Phương pháp giải quyết</vt:lpstr>
      <vt:lpstr>4.Kết quả thực nghiệm</vt:lpstr>
      <vt:lpstr>4.Kết quả thực nghiệm</vt:lpstr>
      <vt:lpstr>5. Kết luận</vt:lpstr>
      <vt:lpstr>Lời kết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Phan Thanh Binh 20223683</cp:lastModifiedBy>
  <cp:revision>14</cp:revision>
  <dcterms:created xsi:type="dcterms:W3CDTF">2021-05-28T04:32:29Z</dcterms:created>
  <dcterms:modified xsi:type="dcterms:W3CDTF">2024-12-27T17:44:49Z</dcterms:modified>
</cp:coreProperties>
</file>